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offrey Evans" userId="9e79db12-9575-4b9e-9d5f-b400d1a48dee" providerId="ADAL" clId="{D1405C47-601B-4B03-BA7B-8C501BEA964F}"/>
    <pc:docChg chg="modSld">
      <pc:chgData name="Geoffrey Evans" userId="9e79db12-9575-4b9e-9d5f-b400d1a48dee" providerId="ADAL" clId="{D1405C47-601B-4B03-BA7B-8C501BEA964F}" dt="2022-10-10T18:02:38.065" v="58" actId="20577"/>
      <pc:docMkLst>
        <pc:docMk/>
      </pc:docMkLst>
      <pc:sldChg chg="modSp">
        <pc:chgData name="Geoffrey Evans" userId="9e79db12-9575-4b9e-9d5f-b400d1a48dee" providerId="ADAL" clId="{D1405C47-601B-4B03-BA7B-8C501BEA964F}" dt="2022-10-10T18:02:38.065" v="58" actId="20577"/>
        <pc:sldMkLst>
          <pc:docMk/>
          <pc:sldMk cId="1336671452" sldId="256"/>
        </pc:sldMkLst>
        <pc:spChg chg="mod">
          <ac:chgData name="Geoffrey Evans" userId="9e79db12-9575-4b9e-9d5f-b400d1a48dee" providerId="ADAL" clId="{D1405C47-601B-4B03-BA7B-8C501BEA964F}" dt="2022-10-10T18:02:38.065" v="58" actId="20577"/>
          <ac:spMkLst>
            <pc:docMk/>
            <pc:sldMk cId="1336671452" sldId="256"/>
            <ac:spMk id="3" creationId="{879D04B2-F521-4D5E-B54E-D2730CF543DE}"/>
          </ac:spMkLst>
        </pc:spChg>
      </pc:sldChg>
      <pc:sldChg chg="modSp mod">
        <pc:chgData name="Geoffrey Evans" userId="9e79db12-9575-4b9e-9d5f-b400d1a48dee" providerId="ADAL" clId="{D1405C47-601B-4B03-BA7B-8C501BEA964F}" dt="2022-10-10T17:53:33.588" v="14" actId="20577"/>
        <pc:sldMkLst>
          <pc:docMk/>
          <pc:sldMk cId="286410193" sldId="260"/>
        </pc:sldMkLst>
        <pc:spChg chg="mod">
          <ac:chgData name="Geoffrey Evans" userId="9e79db12-9575-4b9e-9d5f-b400d1a48dee" providerId="ADAL" clId="{D1405C47-601B-4B03-BA7B-8C501BEA964F}" dt="2022-10-10T17:53:33.588" v="14" actId="20577"/>
          <ac:spMkLst>
            <pc:docMk/>
            <pc:sldMk cId="286410193" sldId="260"/>
            <ac:spMk id="3" creationId="{08CEE47A-2D1C-4786-B69A-A32E0274EF6C}"/>
          </ac:spMkLst>
        </pc:spChg>
      </pc:sldChg>
      <pc:sldChg chg="modSp mod">
        <pc:chgData name="Geoffrey Evans" userId="9e79db12-9575-4b9e-9d5f-b400d1a48dee" providerId="ADAL" clId="{D1405C47-601B-4B03-BA7B-8C501BEA964F}" dt="2022-10-10T17:54:04.298" v="41" actId="6549"/>
        <pc:sldMkLst>
          <pc:docMk/>
          <pc:sldMk cId="769480165" sldId="261"/>
        </pc:sldMkLst>
        <pc:spChg chg="mod">
          <ac:chgData name="Geoffrey Evans" userId="9e79db12-9575-4b9e-9d5f-b400d1a48dee" providerId="ADAL" clId="{D1405C47-601B-4B03-BA7B-8C501BEA964F}" dt="2022-10-10T17:54:04.298" v="41" actId="6549"/>
          <ac:spMkLst>
            <pc:docMk/>
            <pc:sldMk cId="769480165" sldId="261"/>
            <ac:spMk id="26" creationId="{166FC891-DED1-4265-9C53-CE4C9EF4204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C9797-B3E1-4D48-A1B1-129257C151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52EDDA-F4D3-4CF8-A18D-3A96A50D21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C56B9-BAB7-4E55-8486-EC842EE68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6CBC-3F78-408A-8FF5-72B974AC0564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5EDFB-56AB-4BA7-AA21-D4358A8E5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85B2B-416B-43EA-91E0-7910B0FDF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55B0-21EC-4B9D-BC86-BA4E551DB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552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EADEC-AF41-4878-AF86-8C92B2D60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F3B5D1-692E-4734-8C82-A78EF8599F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5DA94-E1E7-460D-8C25-8789657BA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6CBC-3F78-408A-8FF5-72B974AC0564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D6BB7-A35A-4FD9-97C6-7EC9EE785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DD062-70A4-433A-9CE4-24DB82832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55B0-21EC-4B9D-BC86-BA4E551DB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056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F665DB-84A0-4E36-85CA-A29102030F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C2708B-6FB9-44F3-929C-A0E49E8FE4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8C5DC-2CDB-41A4-ABA0-13D83EF60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6CBC-3F78-408A-8FF5-72B974AC0564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1B7A0-01D1-4E24-897D-1715FB929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20517-F6D8-487D-AC9C-47F60EDF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55B0-21EC-4B9D-BC86-BA4E551DB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212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C18EC-AC13-4295-9405-E4DEDD3B6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06799-316E-44FA-848C-D8404F4D3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BFBF6-D38E-45FF-AAB4-1FDF879FE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6CBC-3F78-408A-8FF5-72B974AC0564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F9717-A079-47A6-8967-4A95DD0AE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9B356-25CD-4CB7-BC7F-03D60E1D7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55B0-21EC-4B9D-BC86-BA4E551DB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75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4EF15-FA22-463E-8013-389D6E73D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638DD-997E-4CCF-97F9-7E677013B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C6ABC-C346-4477-A4DB-DF7AC2625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6CBC-3F78-408A-8FF5-72B974AC0564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742AF-2E97-4466-8FD3-500F3A3E9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2F9D5-CE36-4BD5-92DA-BE6E6D306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55B0-21EC-4B9D-BC86-BA4E551DB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068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D1BE0-738D-49F9-8806-CDADF4153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7642C-196F-42DE-880F-62848F08AE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61FBAE-721A-4C4F-BF6B-121F73093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DA6C0B-FE14-4CB4-BCED-D62B28513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6CBC-3F78-408A-8FF5-72B974AC0564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363DF1-24D7-42BA-8126-974978CE5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32DF5D-F49F-4B8C-AF9E-745C6565E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55B0-21EC-4B9D-BC86-BA4E551DB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174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7AE9A-4D5A-41F8-A7E6-4D7AB41E2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4C3DE-984C-4487-8249-5D45DD453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9B0023-B6C4-409C-9E7B-474160711F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FDC961-2FB5-4E92-A4C7-1DEB7F9972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69F280-1A33-4889-BFD7-9279BB10C1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2A9DA-7653-4383-9D60-F948B7843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6CBC-3F78-408A-8FF5-72B974AC0564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6BBAB1-7F88-404A-B958-D3A6FEE7C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DE15FF-C761-4E14-8287-B3C6FBAE9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55B0-21EC-4B9D-BC86-BA4E551DB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925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84154-64D2-4F2C-BF32-E844B7EA7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143691-4947-4D53-AE93-BA16DAB12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6CBC-3F78-408A-8FF5-72B974AC0564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7B8327-8F21-4734-AE98-B0B9DE9FE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DD2A9E-FB06-4978-9E12-1957EFA44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55B0-21EC-4B9D-BC86-BA4E551DB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164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ACABE4-8C99-49FA-95BF-7974780F3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6CBC-3F78-408A-8FF5-72B974AC0564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801137-4AD6-48CF-AF89-1EB825E65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A67423-A29F-40EB-A37D-CD77569FE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55B0-21EC-4B9D-BC86-BA4E551DB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911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EBC1B-1387-4A95-B85A-D70D73076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70645-62AF-4CEB-B245-D1EE2C56C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DDA708-B864-4AB2-8377-17920649A0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D3A322-A77A-4F37-B392-57050EB47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6CBC-3F78-408A-8FF5-72B974AC0564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AF5A32-8C4D-4CC1-BC5A-DD3FB0938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6443E4-7FAA-4FB3-986D-BE9518680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55B0-21EC-4B9D-BC86-BA4E551DB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787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8DFC6-6D25-43BC-B275-3C4FDC4F4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13700A-AADB-40FB-976A-C69F313B3E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04DBC6-EE69-4E8A-9E59-7514991EB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287E3A-2022-4080-87AA-2929CFF43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6CBC-3F78-408A-8FF5-72B974AC0564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4076BD-D927-4330-B615-E9AC7755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ED4B69-222E-4A6E-9032-D8864A6EF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555B0-21EC-4B9D-BC86-BA4E551DB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212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12E91D-1573-48AA-8615-FB9A7285D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0ECC8-AD56-4C7F-B467-B26160352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DBFA5-F604-4D89-B02E-9CE80C8FD4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E6CBC-3F78-408A-8FF5-72B974AC0564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F7E64-619D-4068-8BA4-D2FD9766B2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07DCC-84C6-4655-AF11-7458166CAC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555B0-21EC-4B9D-BC86-BA4E551DB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7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27FE1B-2835-4227-8045-925DBAB06E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GB" sz="4800" dirty="0">
                <a:solidFill>
                  <a:srgbClr val="FFFFFF"/>
                </a:solidFill>
              </a:rPr>
              <a:t>LEGO SERIOUS PLAY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9D04B2-F521-4D5E-B54E-D2730CF543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GB" dirty="0"/>
              <a:t>Wednesday 12</a:t>
            </a:r>
            <a:r>
              <a:rPr lang="en-GB" baseline="30000" dirty="0"/>
              <a:t>th</a:t>
            </a:r>
            <a:r>
              <a:rPr lang="en-GB" dirty="0"/>
              <a:t> October</a:t>
            </a:r>
          </a:p>
          <a:p>
            <a:pPr algn="l"/>
            <a:r>
              <a:rPr lang="en-GB" dirty="0"/>
              <a:t>Geoffrey Evans, Mirage Islam, Tracy Dixon, Marie Griffiths, Sarah McNeill and Richard Bell.</a:t>
            </a:r>
          </a:p>
        </p:txBody>
      </p:sp>
    </p:spTree>
    <p:extLst>
      <p:ext uri="{BB962C8B-B14F-4D97-AF65-F5344CB8AC3E}">
        <p14:creationId xmlns:p14="http://schemas.microsoft.com/office/powerpoint/2010/main" val="133667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A22E5A-C8EA-49FA-8A18-7C24043CB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083D2-9200-4039-96E8-68CB92C40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000"/>
              <a:t>To explore how to sustainably embed </a:t>
            </a:r>
            <a:r>
              <a:rPr lang="en-GB" sz="2000" b="1"/>
              <a:t>employability, enterprise </a:t>
            </a:r>
            <a:r>
              <a:rPr lang="en-GB" sz="2000"/>
              <a:t>and </a:t>
            </a:r>
            <a:r>
              <a:rPr lang="en-GB" sz="2000" b="1"/>
              <a:t>entrepreneurship</a:t>
            </a:r>
            <a:r>
              <a:rPr lang="en-GB" sz="2000"/>
              <a:t> into </a:t>
            </a:r>
            <a:r>
              <a:rPr lang="en-GB" sz="2000" b="1"/>
              <a:t>your</a:t>
            </a:r>
            <a:r>
              <a:rPr lang="en-GB" sz="2000"/>
              <a:t> own educational practice.</a:t>
            </a:r>
          </a:p>
        </p:txBody>
      </p:sp>
    </p:spTree>
    <p:extLst>
      <p:ext uri="{BB962C8B-B14F-4D97-AF65-F5344CB8AC3E}">
        <p14:creationId xmlns:p14="http://schemas.microsoft.com/office/powerpoint/2010/main" val="1162608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3D rendering of a shape hole toy with square, triangle, and circle shapes">
            <a:extLst>
              <a:ext uri="{FF2B5EF4-FFF2-40B4-BE49-F238E27FC236}">
                <a16:creationId xmlns:a16="http://schemas.microsoft.com/office/drawing/2014/main" id="{D3503EE9-B24A-A013-BDF3-7A35BC70F6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00"/>
          <a:stretch/>
        </p:blipFill>
        <p:spPr>
          <a:xfrm>
            <a:off x="20" y="10"/>
            <a:ext cx="8668492" cy="685799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527A3B-9541-42C1-BA89-4AE1FAE39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1440" y="1122363"/>
            <a:ext cx="543052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u="sng" dirty="0"/>
              <a:t>Introduction </a:t>
            </a:r>
            <a:br>
              <a:rPr lang="en-US" dirty="0"/>
            </a:br>
            <a:r>
              <a:rPr lang="en-US" dirty="0"/>
              <a:t>One brick metaphor</a:t>
            </a:r>
            <a:br>
              <a:rPr lang="en-US" dirty="0"/>
            </a:br>
            <a:r>
              <a:rPr lang="en-US" sz="1800" dirty="0"/>
              <a:t>(</a:t>
            </a:r>
            <a:r>
              <a:rPr lang="en-US" sz="1800" b="1" dirty="0">
                <a:solidFill>
                  <a:srgbClr val="FF0000"/>
                </a:solidFill>
              </a:rPr>
              <a:t>5 mins</a:t>
            </a:r>
            <a:r>
              <a:rPr lang="en-US" sz="1800" dirty="0"/>
              <a:t>:1 minute to select, then feedback.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5309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DFD8D-746C-4E31-AF26-7DBD23B18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614" y="1783959"/>
            <a:ext cx="4087306" cy="288911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2600" b="1" u="sng" dirty="0"/>
              <a:t>Individual Build Question 1</a:t>
            </a:r>
            <a:br>
              <a:rPr lang="en-US" sz="2600" b="1" u="sng" dirty="0"/>
            </a:br>
            <a:r>
              <a:rPr lang="en-US" sz="2600" dirty="0"/>
              <a:t>Build a model to show what makes an exceptional potential employee/team stand out from their peers. </a:t>
            </a:r>
            <a:br>
              <a:rPr lang="en-US" sz="2600" dirty="0"/>
            </a:br>
            <a:br>
              <a:rPr lang="en-US" sz="2600" dirty="0"/>
            </a:br>
            <a:r>
              <a:rPr lang="en-US" sz="2600" dirty="0"/>
              <a:t>Consider their skills, </a:t>
            </a:r>
            <a:r>
              <a:rPr lang="en-US" sz="2600" dirty="0" err="1"/>
              <a:t>behaviours</a:t>
            </a:r>
            <a:r>
              <a:rPr lang="en-US" sz="2600" dirty="0"/>
              <a:t>, experiences and values.</a:t>
            </a:r>
            <a:br>
              <a:rPr lang="en-US" sz="2600" dirty="0"/>
            </a:br>
            <a:br>
              <a:rPr lang="en-US" sz="2600" dirty="0"/>
            </a:br>
            <a:r>
              <a:rPr lang="en-US" sz="1800" dirty="0"/>
              <a:t>(</a:t>
            </a:r>
            <a:r>
              <a:rPr lang="en-US" sz="1800" dirty="0">
                <a:solidFill>
                  <a:srgbClr val="FF0000"/>
                </a:solidFill>
              </a:rPr>
              <a:t>15 mins</a:t>
            </a:r>
            <a:r>
              <a:rPr lang="en-US" sz="1800" dirty="0"/>
              <a:t>: 3 minutes to build, 10 minutes feedback)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5D4EE66-6ADC-515C-4F1C-479AC8DA81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891" r="14956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576373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B9101-C046-44EB-BFA9-D0304B44A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3668" y="803325"/>
            <a:ext cx="5314536" cy="1325563"/>
          </a:xfrm>
        </p:spPr>
        <p:txBody>
          <a:bodyPr>
            <a:normAutofit/>
          </a:bodyPr>
          <a:lstStyle/>
          <a:p>
            <a:r>
              <a:rPr lang="en-GB" dirty="0"/>
              <a:t>Individual Build Question 2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0D60ECE-8986-45DC-B7FE-EC7699B46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438829" cy="5840278"/>
          </a:xfrm>
          <a:custGeom>
            <a:avLst/>
            <a:gdLst>
              <a:gd name="connsiteX0" fmla="*/ 0 w 5438829"/>
              <a:gd name="connsiteY0" fmla="*/ 0 h 5840278"/>
              <a:gd name="connsiteX1" fmla="*/ 4466700 w 5438829"/>
              <a:gd name="connsiteY1" fmla="*/ 0 h 5840278"/>
              <a:gd name="connsiteX2" fmla="*/ 4652178 w 5438829"/>
              <a:gd name="connsiteY2" fmla="*/ 204077 h 5840278"/>
              <a:gd name="connsiteX3" fmla="*/ 5438829 w 5438829"/>
              <a:gd name="connsiteY3" fmla="*/ 2395363 h 5840278"/>
              <a:gd name="connsiteX4" fmla="*/ 1993914 w 5438829"/>
              <a:gd name="connsiteY4" fmla="*/ 5840278 h 5840278"/>
              <a:gd name="connsiteX5" fmla="*/ 67829 w 5438829"/>
              <a:gd name="connsiteY5" fmla="*/ 5251941 h 5840278"/>
              <a:gd name="connsiteX6" fmla="*/ 0 w 5438829"/>
              <a:gd name="connsiteY6" fmla="*/ 5201220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8829" h="5840278">
                <a:moveTo>
                  <a:pt x="0" y="0"/>
                </a:moveTo>
                <a:lnTo>
                  <a:pt x="4466700" y="0"/>
                </a:lnTo>
                <a:lnTo>
                  <a:pt x="4652178" y="204077"/>
                </a:lnTo>
                <a:cubicBezTo>
                  <a:pt x="5143616" y="799562"/>
                  <a:pt x="5438829" y="1562987"/>
                  <a:pt x="5438829" y="2395363"/>
                </a:cubicBezTo>
                <a:cubicBezTo>
                  <a:pt x="5438829" y="4297937"/>
                  <a:pt x="3896488" y="5840278"/>
                  <a:pt x="1993914" y="5840278"/>
                </a:cubicBezTo>
                <a:cubicBezTo>
                  <a:pt x="1280449" y="5840278"/>
                  <a:pt x="617641" y="5623387"/>
                  <a:pt x="67829" y="5251941"/>
                </a:cubicBezTo>
                <a:lnTo>
                  <a:pt x="0" y="520122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6964194-5878-40D2-8EC0-DDC58387F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269134" cy="5654940"/>
          </a:xfrm>
          <a:custGeom>
            <a:avLst/>
            <a:gdLst>
              <a:gd name="connsiteX0" fmla="*/ 0 w 5269134"/>
              <a:gd name="connsiteY0" fmla="*/ 0 h 5654940"/>
              <a:gd name="connsiteX1" fmla="*/ 4227767 w 5269134"/>
              <a:gd name="connsiteY1" fmla="*/ 0 h 5654940"/>
              <a:gd name="connsiteX2" fmla="*/ 4312042 w 5269134"/>
              <a:gd name="connsiteY2" fmla="*/ 76595 h 5654940"/>
              <a:gd name="connsiteX3" fmla="*/ 5269134 w 5269134"/>
              <a:gd name="connsiteY3" fmla="*/ 2387221 h 5654940"/>
              <a:gd name="connsiteX4" fmla="*/ 2001415 w 5269134"/>
              <a:gd name="connsiteY4" fmla="*/ 5654940 h 5654940"/>
              <a:gd name="connsiteX5" fmla="*/ 198928 w 5269134"/>
              <a:gd name="connsiteY5" fmla="*/ 5113274 h 5654940"/>
              <a:gd name="connsiteX6" fmla="*/ 0 w 5269134"/>
              <a:gd name="connsiteY6" fmla="*/ 4969563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9134" h="5654940">
                <a:moveTo>
                  <a:pt x="0" y="0"/>
                </a:moveTo>
                <a:lnTo>
                  <a:pt x="4227767" y="0"/>
                </a:lnTo>
                <a:lnTo>
                  <a:pt x="4312042" y="76595"/>
                </a:lnTo>
                <a:cubicBezTo>
                  <a:pt x="4903383" y="667936"/>
                  <a:pt x="5269134" y="1484866"/>
                  <a:pt x="5269134" y="2387221"/>
                </a:cubicBezTo>
                <a:cubicBezTo>
                  <a:pt x="5269134" y="4191932"/>
                  <a:pt x="3806126" y="5654940"/>
                  <a:pt x="2001415" y="5654940"/>
                </a:cubicBezTo>
                <a:cubicBezTo>
                  <a:pt x="1335223" y="5654940"/>
                  <a:pt x="715593" y="5455584"/>
                  <a:pt x="198928" y="5113274"/>
                </a:cubicBezTo>
                <a:lnTo>
                  <a:pt x="0" y="49695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Light Bulb and Gear">
            <a:extLst>
              <a:ext uri="{FF2B5EF4-FFF2-40B4-BE49-F238E27FC236}">
                <a16:creationId xmlns:a16="http://schemas.microsoft.com/office/drawing/2014/main" id="{8D273A5D-A74D-A12E-CC83-AA8ED6B8DB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1733" y="543135"/>
            <a:ext cx="3835488" cy="383548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EE47A-2D1C-4786-B69A-A32E0274E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3667" y="2279018"/>
            <a:ext cx="5314543" cy="33759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sz="1800" dirty="0"/>
              <a:t>Add to your model to show why this exceptional individual or team is also a budding entrepreneur. Consider their skills, behaviours, experiences and values.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(</a:t>
            </a:r>
            <a:r>
              <a:rPr lang="en-GB" sz="1800" dirty="0">
                <a:solidFill>
                  <a:srgbClr val="FF0000"/>
                </a:solidFill>
              </a:rPr>
              <a:t>15 mins</a:t>
            </a:r>
            <a:r>
              <a:rPr lang="en-GB" sz="1800" dirty="0"/>
              <a:t>: 12 minutes feedback, 2 minutes to build)</a:t>
            </a:r>
          </a:p>
        </p:txBody>
      </p:sp>
    </p:spTree>
    <p:extLst>
      <p:ext uri="{BB962C8B-B14F-4D97-AF65-F5344CB8AC3E}">
        <p14:creationId xmlns:p14="http://schemas.microsoft.com/office/powerpoint/2010/main" val="286410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32034C-1F88-4244-9D4B-86F863E49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Shared Build Question</a:t>
            </a: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166FC891-DED1-4265-9C53-CE4C9EF42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dirty="0"/>
              <a:t>Build a shared model to show what an outstanding learning programme looks like where employability</a:t>
            </a:r>
            <a:r>
              <a:rPr lang="en-GB"/>
              <a:t>, enterprise and entrepreneurship are </a:t>
            </a:r>
            <a:r>
              <a:rPr lang="en-GB" dirty="0"/>
              <a:t>successfully embedded.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(</a:t>
            </a:r>
            <a:r>
              <a:rPr lang="en-GB" dirty="0">
                <a:solidFill>
                  <a:srgbClr val="FF0000"/>
                </a:solidFill>
              </a:rPr>
              <a:t>55 minutes</a:t>
            </a:r>
            <a:r>
              <a:rPr lang="en-GB" dirty="0"/>
              <a:t>: Introduction to shared build and flagging ideas (</a:t>
            </a:r>
            <a:r>
              <a:rPr lang="en-GB" dirty="0">
                <a:solidFill>
                  <a:srgbClr val="FF0000"/>
                </a:solidFill>
              </a:rPr>
              <a:t>5 minutes</a:t>
            </a:r>
            <a:r>
              <a:rPr lang="en-GB" dirty="0"/>
              <a:t>), build time (</a:t>
            </a:r>
            <a:r>
              <a:rPr lang="en-GB" dirty="0">
                <a:solidFill>
                  <a:srgbClr val="FF0000"/>
                </a:solidFill>
              </a:rPr>
              <a:t>10 minutes</a:t>
            </a:r>
            <a:r>
              <a:rPr lang="en-GB" dirty="0"/>
              <a:t>), practice feedback (</a:t>
            </a:r>
            <a:r>
              <a:rPr lang="en-GB" dirty="0">
                <a:solidFill>
                  <a:srgbClr val="FF0000"/>
                </a:solidFill>
              </a:rPr>
              <a:t>5 minutes</a:t>
            </a:r>
            <a:r>
              <a:rPr lang="en-GB" dirty="0"/>
              <a:t>), feedback to whole group and film (</a:t>
            </a:r>
            <a:r>
              <a:rPr lang="en-GB" dirty="0">
                <a:solidFill>
                  <a:srgbClr val="FF0000"/>
                </a:solidFill>
              </a:rPr>
              <a:t>5 minutes</a:t>
            </a:r>
            <a:r>
              <a:rPr lang="en-GB" dirty="0"/>
              <a:t>)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per group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0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56CB101657E9459DCE5D464642B64F" ma:contentTypeVersion="13" ma:contentTypeDescription="Create a new document." ma:contentTypeScope="" ma:versionID="f7abf1da3ba36bb60506856e682a7f10">
  <xsd:schema xmlns:xsd="http://www.w3.org/2001/XMLSchema" xmlns:xs="http://www.w3.org/2001/XMLSchema" xmlns:p="http://schemas.microsoft.com/office/2006/metadata/properties" xmlns:ns3="3c70ba2c-dcad-464f-a6ed-1af25a41743a" xmlns:ns4="3857a646-c2ad-4e9f-b37e-2897918feefa" targetNamespace="http://schemas.microsoft.com/office/2006/metadata/properties" ma:root="true" ma:fieldsID="52d1e649b08fb0bff110bb5289f3a62f" ns3:_="" ns4:_="">
    <xsd:import namespace="3c70ba2c-dcad-464f-a6ed-1af25a41743a"/>
    <xsd:import namespace="3857a646-c2ad-4e9f-b37e-2897918feef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70ba2c-dcad-464f-a6ed-1af25a4174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57a646-c2ad-4e9f-b37e-2897918feef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067B59B-4BB9-458E-BBC5-7E3FC10264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EA122A-9C96-4EAF-986D-4E3352D83B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70ba2c-dcad-464f-a6ed-1af25a41743a"/>
    <ds:schemaRef ds:uri="3857a646-c2ad-4e9f-b37e-2897918fee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E4A78EC-F437-45EC-B640-CD8D3ACD9CCA}">
  <ds:schemaRefs>
    <ds:schemaRef ds:uri="http://schemas.microsoft.com/office/infopath/2007/PartnerControls"/>
    <ds:schemaRef ds:uri="3857a646-c2ad-4e9f-b37e-2897918feefa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2006/metadata/properties"/>
    <ds:schemaRef ds:uri="http://www.w3.org/XML/1998/namespace"/>
    <ds:schemaRef ds:uri="3c70ba2c-dcad-464f-a6ed-1af25a41743a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221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LEGO SERIOUS PLAY</vt:lpstr>
      <vt:lpstr>Objective</vt:lpstr>
      <vt:lpstr>Introduction  One brick metaphor (5 mins:1 minute to select, then feedback.</vt:lpstr>
      <vt:lpstr>Individual Build Question 1 Build a model to show what makes an exceptional potential employee/team stand out from their peers.   Consider their skills, behaviours, experiences and values.  (15 mins: 3 minutes to build, 10 minutes feedback)</vt:lpstr>
      <vt:lpstr>Individual Build Question 2</vt:lpstr>
      <vt:lpstr>Shared Build Question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LEGO SERIOS PLAY</dc:title>
  <dc:creator>Sarah McNeill</dc:creator>
  <cp:lastModifiedBy>Geoffrey Evans</cp:lastModifiedBy>
  <cp:revision>5</cp:revision>
  <dcterms:created xsi:type="dcterms:W3CDTF">2022-09-30T08:43:32Z</dcterms:created>
  <dcterms:modified xsi:type="dcterms:W3CDTF">2022-10-10T18:02:44Z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0x010100E456CB101657E9459DCE5D464642B64F</vt:lpwstr>
  </property>
</Properties>
</file>